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  <p:sldMasterId id="2147483655" r:id="rId5"/>
  </p:sldMasterIdLst>
  <p:notesMasterIdLst>
    <p:notesMasterId r:id="rId13"/>
  </p:notesMasterIdLst>
  <p:sldIdLst>
    <p:sldId id="261" r:id="rId6"/>
    <p:sldId id="738" r:id="rId7"/>
    <p:sldId id="265" r:id="rId8"/>
    <p:sldId id="262" r:id="rId9"/>
    <p:sldId id="264" r:id="rId10"/>
    <p:sldId id="266" r:id="rId11"/>
    <p:sldId id="289" r:id="rId12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45" roundtripDataSignature="AMtx7mghFtctGv0ZFRpJUnl0z2MYoM9Aw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273390-6755-4DCF-346A-E9357532676C}" name="Erica Galea" initials="EG" userId="S::egalea2@uwo.ca::6e455e79-b289-45d3-9bb5-3276cc33e323" providerId="AD"/>
  <p188:author id="{76ED13AD-2966-4E92-DE32-4C20AD415A47}" name="Silvia Wood" initials="SW" userId="S::swood2@uwo.ca::dbafe472-5cd6-4fea-9741-de387f65ff3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5775" autoAdjust="0"/>
  </p:normalViewPr>
  <p:slideViewPr>
    <p:cSldViewPr snapToGrid="0">
      <p:cViewPr varScale="1">
        <p:scale>
          <a:sx n="106" d="100"/>
          <a:sy n="106" d="100"/>
        </p:scale>
        <p:origin x="168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45" Type="http://customschemas.google.com/relationships/presentationmetadata" Target="meta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4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adows" userId="3cd2e67d-e245-48b2-843a-b224bf20920a" providerId="ADAL" clId="{0217AAA7-3F47-4D7E-B1EE-20798A8EDB39}"/>
    <pc:docChg chg="modSld">
      <pc:chgData name="Ken Meadows" userId="3cd2e67d-e245-48b2-843a-b224bf20920a" providerId="ADAL" clId="{0217AAA7-3F47-4D7E-B1EE-20798A8EDB39}" dt="2024-08-16T20:41:02.104" v="1" actId="5793"/>
      <pc:docMkLst>
        <pc:docMk/>
      </pc:docMkLst>
      <pc:sldChg chg="modNotesTx">
        <pc:chgData name="Ken Meadows" userId="3cd2e67d-e245-48b2-843a-b224bf20920a" providerId="ADAL" clId="{0217AAA7-3F47-4D7E-B1EE-20798A8EDB39}" dt="2024-08-16T20:41:02.104" v="1" actId="5793"/>
        <pc:sldMkLst>
          <pc:docMk/>
          <pc:sldMk cId="0" sldId="265"/>
        </pc:sldMkLst>
      </pc:sldChg>
      <pc:sldChg chg="modNotesTx">
        <pc:chgData name="Ken Meadows" userId="3cd2e67d-e245-48b2-843a-b224bf20920a" providerId="ADAL" clId="{0217AAA7-3F47-4D7E-B1EE-20798A8EDB39}" dt="2024-08-16T20:40:58.333" v="0" actId="5793"/>
        <pc:sldMkLst>
          <pc:docMk/>
          <pc:sldMk cId="40594525" sldId="73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C7D68-8AC4-0440-B1C1-67A64591BB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912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0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0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0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2024-08-16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267925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2024-08-16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812595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2024-08-16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282553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2024-08-16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467911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2024-08-16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235205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2024-08-16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463821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/>
          <p:nvPr/>
        </p:nvSpPr>
        <p:spPr>
          <a:xfrm>
            <a:off x="3592287" y="-75"/>
            <a:ext cx="5551638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1"/>
          <p:cNvSpPr/>
          <p:nvPr/>
        </p:nvSpPr>
        <p:spPr>
          <a:xfrm>
            <a:off x="2241225" y="1770000"/>
            <a:ext cx="6509100" cy="160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1"/>
          <p:cNvSpPr txBox="1">
            <a:spLocks noGrp="1"/>
          </p:cNvSpPr>
          <p:nvPr>
            <p:ph type="ctrTitle"/>
          </p:nvPr>
        </p:nvSpPr>
        <p:spPr>
          <a:xfrm>
            <a:off x="2935400" y="1846200"/>
            <a:ext cx="58149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subTitle" idx="1"/>
          </p:nvPr>
        </p:nvSpPr>
        <p:spPr>
          <a:xfrm>
            <a:off x="2935400" y="2604625"/>
            <a:ext cx="58149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3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3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3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3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▪"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33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4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00"/>
              <a:buChar char="▪"/>
              <a:defRPr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2024-08-16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728285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2024-08-16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920011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2024-08-16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47526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2024-08-16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491758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5D88C-97F0-40F6-B63D-B3C7B8DA04A5}" type="datetimeFigureOut">
              <a:rPr lang="en-CA" smtClean="0"/>
              <a:t>2024-08-16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309766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▪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▫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●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5D88C-97F0-40F6-B63D-B3C7B8DA04A5}" type="datetimeFigureOut">
              <a:rPr lang="en-CA" smtClean="0"/>
              <a:t>2024-08-16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F135A-69F7-4EC5-89DB-B99E9C2180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01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health@uwo.ca" TargetMode="External"/><Relationship Id="rId4" Type="http://schemas.openxmlformats.org/officeDocument/2006/relationships/hyperlink" Target="http://www.uwo.ca/health/shs/employee-family-health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health@uwo.ca" TargetMode="External"/><Relationship Id="rId4" Type="http://schemas.openxmlformats.org/officeDocument/2006/relationships/hyperlink" Target="http://www.uwo.ca/health/psych/group_care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support@uwo.ca" TargetMode="External"/><Relationship Id="rId3" Type="http://schemas.openxmlformats.org/officeDocument/2006/relationships/image" Target="../media/image6.jpg"/><Relationship Id="rId7" Type="http://schemas.openxmlformats.org/officeDocument/2006/relationships/hyperlink" Target="mailto:student.case.manager@uwo.c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sscm@uwo.ca" TargetMode="External"/><Relationship Id="rId5" Type="http://schemas.openxmlformats.org/officeDocument/2006/relationships/hyperlink" Target="https://uwo.ca/health/gbsv/response/report.html" TargetMode="External"/><Relationship Id="rId4" Type="http://schemas.openxmlformats.org/officeDocument/2006/relationships/hyperlink" Target="https://uwo.ca/health/gbsv/support/index.html" TargetMode="External"/><Relationship Id="rId9" Type="http://schemas.openxmlformats.org/officeDocument/2006/relationships/hyperlink" Target="mailto:studentconduct@uwo.c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trudel3@uwo.c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health.uwo.c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ctrTitle"/>
          </p:nvPr>
        </p:nvSpPr>
        <p:spPr>
          <a:xfrm>
            <a:off x="2775005" y="1846200"/>
            <a:ext cx="5975295" cy="1167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Wellness and Well-being</a:t>
            </a:r>
            <a:endParaRPr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40358" y="4727222"/>
            <a:ext cx="29701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>
              <a:buClrTx/>
            </a:pPr>
            <a:r>
              <a:rPr lang="en-US" sz="1350" kern="1200">
                <a:solidFill>
                  <a:prstClr val="white"/>
                </a:solidFill>
                <a:ea typeface="+mn-ea"/>
              </a:rPr>
              <a:t>Office of Equity, Diversity &amp; Inclusion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79B465-F42F-429C-9F39-B1B3585BE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96" y="333816"/>
            <a:ext cx="6172200" cy="857250"/>
          </a:xfrm>
        </p:spPr>
        <p:txBody>
          <a:bodyPr>
            <a:normAutofit/>
          </a:bodyPr>
          <a:lstStyle/>
          <a:p>
            <a:r>
              <a:rPr lang="en-CA" sz="27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Supports &amp;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D4833-5C4A-407E-9916-575200A12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71" y="1188070"/>
            <a:ext cx="3930329" cy="3307730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1800" b="1" i="1" dirty="0">
                <a:solidFill>
                  <a:schemeClr val="bg1"/>
                </a:solidFill>
                <a:cs typeface="Arial"/>
              </a:rPr>
              <a:t>Wellness Support can be found in Thames Hall.</a:t>
            </a:r>
          </a:p>
          <a:p>
            <a:pPr marL="0" indent="0">
              <a:buNone/>
            </a:pPr>
            <a:endParaRPr lang="en-US" sz="1800" b="1" i="1" dirty="0">
              <a:solidFill>
                <a:schemeClr val="bg1"/>
              </a:solidFill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cs typeface="Arial"/>
              </a:rPr>
              <a:t>You may book an appointment by calling 519-661-3030 or scan the QR code to access Wellbeing Resources for Western Students.</a:t>
            </a:r>
          </a:p>
          <a:p>
            <a:pPr marL="0" indent="0" algn="ctr">
              <a:buNone/>
            </a:pPr>
            <a:endParaRPr lang="en-US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1800" dirty="0">
              <a:solidFill>
                <a:schemeClr val="bg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510E682-86FC-711F-9AC7-B66CB7917AB3}"/>
              </a:ext>
            </a:extLst>
          </p:cNvPr>
          <p:cNvGrpSpPr/>
          <p:nvPr/>
        </p:nvGrpSpPr>
        <p:grpSpPr>
          <a:xfrm>
            <a:off x="5482905" y="647701"/>
            <a:ext cx="2880045" cy="3622322"/>
            <a:chOff x="7272440" y="1692994"/>
            <a:chExt cx="2701719" cy="3355534"/>
          </a:xfrm>
        </p:grpSpPr>
        <p:pic>
          <p:nvPicPr>
            <p:cNvPr id="5" name="Picture 4" descr="A qr code on a white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1D02166F-BA66-C7D6-2652-4395EFB2A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2440" y="1692994"/>
              <a:ext cx="2701719" cy="335553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141E865-FCF9-1D2C-4CA7-AFADE22D600C}"/>
                </a:ext>
              </a:extLst>
            </p:cNvPr>
            <p:cNvSpPr/>
            <p:nvPr/>
          </p:nvSpPr>
          <p:spPr>
            <a:xfrm>
              <a:off x="7569200" y="1955800"/>
              <a:ext cx="2133600" cy="2197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buClrTx/>
              </a:pPr>
              <a:endParaRPr lang="en-CA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8" name="Picture 7" descr="A qr code with circles and circles&#10;&#10;Description automatically generated">
              <a:extLst>
                <a:ext uri="{FF2B5EF4-FFF2-40B4-BE49-F238E27FC236}">
                  <a16:creationId xmlns:a16="http://schemas.microsoft.com/office/drawing/2014/main" id="{5C5AA8F8-ABA7-8E53-7427-1761B0F74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5435" y="1955800"/>
              <a:ext cx="2315729" cy="2315729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FC0F38E-CF9A-F503-A3C8-708DA6B37A5B}"/>
              </a:ext>
            </a:extLst>
          </p:cNvPr>
          <p:cNvSpPr txBox="1"/>
          <p:nvPr/>
        </p:nvSpPr>
        <p:spPr>
          <a:xfrm>
            <a:off x="4218318" y="4762941"/>
            <a:ext cx="47137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>
              <a:buClrTx/>
            </a:pPr>
            <a:r>
              <a:rPr lang="en-US" sz="1350" b="1" kern="1200">
                <a:solidFill>
                  <a:srgbClr val="3C1B71"/>
                </a:solidFill>
                <a:latin typeface="Aptos" panose="020B0004020202020204" pitchFamily="34" charset="0"/>
                <a:ea typeface="+mn-ea"/>
              </a:rPr>
              <a:t>WELLNESS AND WELL-BEING SUPPORTS &amp; SERVICES</a:t>
            </a:r>
          </a:p>
        </p:txBody>
      </p:sp>
    </p:spTree>
    <p:extLst>
      <p:ext uri="{BB962C8B-B14F-4D97-AF65-F5344CB8AC3E}">
        <p14:creationId xmlns:p14="http://schemas.microsoft.com/office/powerpoint/2010/main" val="4059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81000"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200" b="1" dirty="0"/>
              <a:t>Health and Wellness Services</a:t>
            </a:r>
            <a:endParaRPr sz="3200" dirty="0"/>
          </a:p>
        </p:txBody>
      </p:sp>
      <p:sp>
        <p:nvSpPr>
          <p:cNvPr id="143" name="Google Shape;143;p12"/>
          <p:cNvSpPr txBox="1">
            <a:spLocks noGrp="1"/>
          </p:cNvSpPr>
          <p:nvPr>
            <p:ph type="body" idx="1"/>
          </p:nvPr>
        </p:nvSpPr>
        <p:spPr>
          <a:xfrm>
            <a:off x="1429110" y="1200175"/>
            <a:ext cx="7085700" cy="315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+mn-lt"/>
              </a:rPr>
              <a:t>Student Health and Wellness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400" dirty="0">
                <a:latin typeface="+mn-lt"/>
              </a:rPr>
              <a:t>Provide students with services in:</a:t>
            </a:r>
          </a:p>
          <a:p>
            <a:pPr lvl="2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400" dirty="0">
                <a:latin typeface="+mn-lt"/>
              </a:rPr>
              <a:t>Primary health care </a:t>
            </a:r>
          </a:p>
          <a:p>
            <a:pPr lvl="2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400" dirty="0">
                <a:latin typeface="+mn-lt"/>
              </a:rPr>
              <a:t>Sleep hygiene </a:t>
            </a:r>
          </a:p>
          <a:p>
            <a:pPr lvl="2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400" dirty="0">
                <a:latin typeface="+mn-lt"/>
              </a:rPr>
              <a:t>Trans care</a:t>
            </a:r>
          </a:p>
          <a:p>
            <a:pPr lvl="2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400" dirty="0">
                <a:latin typeface="+mn-lt"/>
              </a:rPr>
              <a:t>Physicians/Psychiatry 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400" dirty="0">
                <a:latin typeface="+mn-lt"/>
              </a:rPr>
              <a:t>Some appointments are available same/next day and can be booked online </a:t>
            </a:r>
          </a:p>
          <a:p>
            <a:pPr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+mn-lt"/>
              </a:rPr>
              <a:t>Employee &amp; Family Health Clinic 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400" dirty="0">
                <a:latin typeface="+mn-lt"/>
              </a:rPr>
              <a:t>Located in Thames Hall Wellness and Well-being Centre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400" dirty="0">
                <a:latin typeface="+mn-lt"/>
              </a:rPr>
              <a:t>Applications for Employee &amp; Family Health Clinic are available on the website. </a:t>
            </a:r>
            <a:r>
              <a:rPr lang="en-US" sz="1400" dirty="0">
                <a:latin typeface="+mn-lt"/>
                <a:hlinkClick r:id="rId4"/>
              </a:rPr>
              <a:t>www.uwo.ca/health/shs/employee-family-health.html</a:t>
            </a:r>
            <a:endParaRPr lang="en-US" sz="1400" dirty="0">
              <a:latin typeface="+mn-lt"/>
            </a:endParaRPr>
          </a:p>
          <a:p>
            <a:pPr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+mn-lt"/>
              </a:rPr>
              <a:t>Contact: </a:t>
            </a:r>
            <a:r>
              <a:rPr lang="en-US" sz="1400" dirty="0">
                <a:latin typeface="+mn-lt"/>
                <a:hlinkClick r:id="rId5"/>
              </a:rPr>
              <a:t>health@uwo.ca</a:t>
            </a:r>
            <a:r>
              <a:rPr lang="en-US" sz="1400" dirty="0">
                <a:latin typeface="+mn-lt"/>
              </a:rPr>
              <a:t> (general questions) </a:t>
            </a:r>
          </a:p>
          <a:p>
            <a:pPr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400" b="1" dirty="0">
                <a:latin typeface="+mn-lt"/>
              </a:rPr>
              <a:t>Phone: </a:t>
            </a:r>
            <a:r>
              <a:rPr lang="en-US" sz="1400" dirty="0">
                <a:latin typeface="+mn-lt"/>
              </a:rPr>
              <a:t>519-661-3030 (concerns regarding a specific student)</a:t>
            </a:r>
          </a:p>
        </p:txBody>
      </p:sp>
      <p:sp>
        <p:nvSpPr>
          <p:cNvPr id="144" name="Google Shape;144;p12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81000"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200" b="1" dirty="0"/>
              <a:t>Mental Health Team</a:t>
            </a:r>
            <a:endParaRPr sz="3200" b="1" dirty="0"/>
          </a:p>
        </p:txBody>
      </p:sp>
      <p:sp>
        <p:nvSpPr>
          <p:cNvPr id="123" name="Google Shape;123;p9"/>
          <p:cNvSpPr txBox="1">
            <a:spLocks noGrp="1"/>
          </p:cNvSpPr>
          <p:nvPr>
            <p:ph type="body" idx="1"/>
          </p:nvPr>
        </p:nvSpPr>
        <p:spPr>
          <a:xfrm>
            <a:off x="1452755" y="1269627"/>
            <a:ext cx="7085700" cy="3710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Stepped Care Model 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400" dirty="0">
                <a:latin typeface="+mn-lt"/>
              </a:rPr>
              <a:t>Provide single session, short-term, and group support for a range of stressors relating to the transition to university, mental health concerns, academic stress, grief, race, and belonging. </a:t>
            </a:r>
          </a:p>
          <a:p>
            <a:pPr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Fall Group Programming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400" dirty="0">
                <a:latin typeface="+mn-lt"/>
              </a:rPr>
              <a:t>Offer series of group care workshops that run 6-8 weeks in length including Trans Care, Black and Racialized Students, Distress Tolerance, Grad Support,  Anxiety 101	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400" dirty="0">
                <a:latin typeface="+mn-lt"/>
              </a:rPr>
              <a:t>Check here for fall list: </a:t>
            </a:r>
            <a:r>
              <a:rPr lang="en-US" sz="1400" dirty="0">
                <a:latin typeface="+mn-lt"/>
                <a:hlinkClick r:id="rId4"/>
              </a:rPr>
              <a:t>www.uwo.ca/health/psych/group_care.html</a:t>
            </a:r>
            <a:r>
              <a:rPr lang="en-US" sz="1400" dirty="0">
                <a:latin typeface="+mn-lt"/>
              </a:rPr>
              <a:t> </a:t>
            </a:r>
          </a:p>
          <a:p>
            <a:pPr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CA" sz="1400" b="1" dirty="0">
                <a:latin typeface="+mn-lt"/>
              </a:rPr>
              <a:t>Contact:</a:t>
            </a:r>
            <a:r>
              <a:rPr lang="en-CA" sz="1400" dirty="0">
                <a:latin typeface="+mn-lt"/>
              </a:rPr>
              <a:t> </a:t>
            </a:r>
            <a:r>
              <a:rPr lang="en-CA" sz="1400" dirty="0">
                <a:latin typeface="+mn-lt"/>
                <a:hlinkClick r:id="rId5"/>
              </a:rPr>
              <a:t>health@uwo.ca</a:t>
            </a:r>
            <a:r>
              <a:rPr lang="en-CA" sz="1400" dirty="0">
                <a:latin typeface="+mn-lt"/>
              </a:rPr>
              <a:t> (general questions)</a:t>
            </a:r>
          </a:p>
          <a:p>
            <a:pPr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CA" sz="1400" b="1" dirty="0">
                <a:latin typeface="+mn-lt"/>
              </a:rPr>
              <a:t>Phone: </a:t>
            </a:r>
            <a:r>
              <a:rPr lang="en-CA" sz="1400" dirty="0">
                <a:latin typeface="+mn-lt"/>
              </a:rPr>
              <a:t>519-661-3030 (concerns regarding a specific student)</a:t>
            </a:r>
          </a:p>
          <a:p>
            <a:pPr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Same Day / Next Day Care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400" dirty="0">
                <a:latin typeface="+mn-lt"/>
              </a:rPr>
              <a:t>Students can be seen on an urgent basis if in crisis (seen within a few hours and during clinic hours). </a:t>
            </a:r>
          </a:p>
          <a:p>
            <a:pPr marL="63500" indent="0">
              <a:buNone/>
            </a:pPr>
            <a:endParaRPr lang="en-CA" sz="1400" dirty="0">
              <a:latin typeface="+mn-lt"/>
            </a:endParaRPr>
          </a:p>
          <a:p>
            <a:pPr marL="63500" indent="0">
              <a:buNone/>
            </a:pPr>
            <a:endParaRPr lang="en-CA" sz="1400" dirty="0">
              <a:latin typeface="+mn-lt"/>
            </a:endParaRPr>
          </a:p>
          <a:p>
            <a:pPr marL="63500" indent="0">
              <a:buNone/>
            </a:pPr>
            <a:endParaRPr sz="1400" dirty="0">
              <a:latin typeface="+mn-lt"/>
            </a:endParaRPr>
          </a:p>
        </p:txBody>
      </p:sp>
      <p:sp>
        <p:nvSpPr>
          <p:cNvPr id="124" name="Google Shape;124;p9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400"/>
              <a:t>4</a:t>
            </a:fld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81000"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200" b="1" dirty="0"/>
              <a:t>Student Support &amp; Case Management</a:t>
            </a:r>
            <a:endParaRPr sz="3200" dirty="0"/>
          </a:p>
        </p:txBody>
      </p:sp>
      <p:sp>
        <p:nvSpPr>
          <p:cNvPr id="136" name="Google Shape;136;p11"/>
          <p:cNvSpPr txBox="1">
            <a:spLocks noGrp="1"/>
          </p:cNvSpPr>
          <p:nvPr>
            <p:ph type="body" idx="1"/>
          </p:nvPr>
        </p:nvSpPr>
        <p:spPr>
          <a:xfrm>
            <a:off x="1491916" y="1200175"/>
            <a:ext cx="7144099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CA" sz="1300" b="1" dirty="0">
                <a:latin typeface="+mn-lt"/>
              </a:rPr>
              <a:t>Student Support and Case Managers 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CA" sz="1300" dirty="0">
                <a:latin typeface="+mn-lt"/>
              </a:rPr>
              <a:t>Work with students to explore options and develop an action plan for navigating resources in the community. </a:t>
            </a:r>
          </a:p>
          <a:p>
            <a:pPr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CA" sz="1300" b="1" dirty="0">
                <a:latin typeface="+mn-lt"/>
              </a:rPr>
              <a:t>Gender-based Violence and Survivor Support Case Managers 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CA" sz="1300" dirty="0">
                <a:latin typeface="+mn-lt"/>
              </a:rPr>
              <a:t>Offer services to help prevent, respond to and support survivors. 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CA" sz="1300" dirty="0">
                <a:latin typeface="+mn-lt"/>
              </a:rPr>
              <a:t>Survivor have the right to make a formal complaint.</a:t>
            </a:r>
          </a:p>
          <a:p>
            <a:pPr lvl="2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200" dirty="0">
                <a:latin typeface="+mn-lt"/>
                <a:hlinkClick r:id="rId4"/>
              </a:rPr>
              <a:t>survivorsupport.uwo.ca </a:t>
            </a:r>
            <a:r>
              <a:rPr lang="en-US" sz="1200" dirty="0">
                <a:latin typeface="+mn-lt"/>
              </a:rPr>
              <a:t>and </a:t>
            </a:r>
            <a:r>
              <a:rPr lang="en-US" sz="1200" dirty="0">
                <a:latin typeface="+mn-lt"/>
                <a:hlinkClick r:id="rId5"/>
              </a:rPr>
              <a:t>uwo.ca/health/</a:t>
            </a:r>
            <a:r>
              <a:rPr lang="en-US" sz="1200" dirty="0" err="1">
                <a:latin typeface="+mn-lt"/>
                <a:hlinkClick r:id="rId5"/>
              </a:rPr>
              <a:t>gbsv</a:t>
            </a:r>
            <a:r>
              <a:rPr lang="en-US" sz="1200" dirty="0">
                <a:latin typeface="+mn-lt"/>
                <a:hlinkClick r:id="rId5"/>
              </a:rPr>
              <a:t>/response/report.html</a:t>
            </a:r>
            <a:r>
              <a:rPr lang="en-US" sz="1200" dirty="0">
                <a:latin typeface="+mn-lt"/>
              </a:rPr>
              <a:t> </a:t>
            </a:r>
            <a:endParaRPr lang="en-CA" sz="1200" dirty="0">
              <a:latin typeface="+mn-lt"/>
            </a:endParaRPr>
          </a:p>
          <a:p>
            <a:pPr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CA" sz="1300" b="1" dirty="0">
                <a:latin typeface="+mn-lt"/>
              </a:rPr>
              <a:t>Behavioural Intervention and Conduct Case Manager 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CA" sz="1300" dirty="0">
                <a:latin typeface="+mn-lt"/>
              </a:rPr>
              <a:t>Uphold the Code of Student Conduct and the process for non-academic violations of the Code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CA" sz="1300" dirty="0">
                <a:latin typeface="+mn-lt"/>
              </a:rPr>
              <a:t>Conduct investigations of complaints (Student Code, GBSV)</a:t>
            </a:r>
          </a:p>
          <a:p>
            <a:pPr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CA" sz="1300" b="1" dirty="0">
                <a:latin typeface="+mn-lt"/>
              </a:rPr>
              <a:t>Contact: 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CA" sz="1300" dirty="0">
                <a:latin typeface="+mn-lt"/>
                <a:hlinkClick r:id="rId6"/>
              </a:rPr>
              <a:t>sscm@uwo.ca</a:t>
            </a:r>
            <a:r>
              <a:rPr lang="en-CA" sz="1300" dirty="0">
                <a:latin typeface="+mn-lt"/>
              </a:rPr>
              <a:t> (General)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CA" sz="1300" dirty="0">
                <a:latin typeface="+mn-lt"/>
                <a:hlinkClick r:id="rId7"/>
              </a:rPr>
              <a:t>student.case.manager@uwo.ca</a:t>
            </a:r>
            <a:r>
              <a:rPr lang="en-CA" sz="1300" dirty="0">
                <a:latin typeface="+mn-lt"/>
              </a:rPr>
              <a:t> (Student Support specific)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300" dirty="0">
                <a:latin typeface="+mn-lt"/>
                <a:hlinkClick r:id="rId8"/>
              </a:rPr>
              <a:t>support@uwo.ca</a:t>
            </a:r>
            <a:r>
              <a:rPr lang="en-US" sz="1300" dirty="0">
                <a:latin typeface="+mn-lt"/>
              </a:rPr>
              <a:t> (GBV specific)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300" dirty="0">
                <a:latin typeface="+mn-lt"/>
                <a:hlinkClick r:id="rId9"/>
              </a:rPr>
              <a:t>studentconduct@uwo.ca</a:t>
            </a:r>
            <a:r>
              <a:rPr lang="en-US" sz="1300" dirty="0">
                <a:latin typeface="+mn-lt"/>
              </a:rPr>
              <a:t> (Code specific)</a:t>
            </a:r>
            <a:endParaRPr lang="en-CA" sz="1300" dirty="0">
              <a:latin typeface="+mn-lt"/>
            </a:endParaRPr>
          </a:p>
          <a:p>
            <a:pPr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CA" sz="1300" b="1" dirty="0">
                <a:latin typeface="+mn-lt"/>
              </a:rPr>
              <a:t>Phone</a:t>
            </a:r>
            <a:r>
              <a:rPr lang="en-CA" sz="1300" dirty="0">
                <a:latin typeface="+mn-lt"/>
              </a:rPr>
              <a:t>: 519-661-2111 ext. 89152</a:t>
            </a:r>
            <a:endParaRPr sz="1300" dirty="0">
              <a:latin typeface="+mn-lt"/>
            </a:endParaRPr>
          </a:p>
        </p:txBody>
      </p:sp>
      <p:sp>
        <p:nvSpPr>
          <p:cNvPr id="137" name="Google Shape;137;p11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81000"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200" b="1" dirty="0"/>
              <a:t>Wellness &amp; Equity Education</a:t>
            </a:r>
            <a:endParaRPr sz="3200" dirty="0"/>
          </a:p>
        </p:txBody>
      </p:sp>
      <p:sp>
        <p:nvSpPr>
          <p:cNvPr id="150" name="Google Shape;150;p13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CA" sz="1400" dirty="0">
                <a:latin typeface="+mn-lt"/>
              </a:rPr>
              <a:t>Provide Collaborative Programming with Campus Partners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CA" sz="1400" b="1" dirty="0">
                <a:latin typeface="+mn-lt"/>
              </a:rPr>
              <a:t>Wellness &amp; Harm Reduction Education </a:t>
            </a:r>
          </a:p>
          <a:p>
            <a:pPr lvl="2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CA" sz="1400" dirty="0">
                <a:latin typeface="+mn-lt"/>
              </a:rPr>
              <a:t>Provide preventative education opportunities contributing towards a more supportive, inclusive and thriving campus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CA" sz="1400" b="1" dirty="0">
                <a:latin typeface="+mn-lt"/>
              </a:rPr>
              <a:t>Gender-based and sexual violence (GBSV) Prevention and Education</a:t>
            </a:r>
          </a:p>
          <a:p>
            <a:pPr lvl="2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CA" sz="1400" dirty="0">
                <a:latin typeface="+mn-lt"/>
              </a:rPr>
              <a:t>Gain the skills to address and prevent GBSV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CA" sz="1400" b="1" dirty="0">
                <a:latin typeface="+mn-lt"/>
              </a:rPr>
              <a:t>Equity Diversity and Inclusion (EDI) Education &amp; Programming</a:t>
            </a:r>
          </a:p>
          <a:p>
            <a:pPr lvl="2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CA" sz="1400" dirty="0">
                <a:latin typeface="+mn-lt"/>
              </a:rPr>
              <a:t>Provide workshops of anti-oppression and anti-marginalization</a:t>
            </a:r>
          </a:p>
          <a:p>
            <a:pPr lvl="1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CA" sz="1400" b="1" dirty="0">
                <a:latin typeface="+mn-lt"/>
              </a:rPr>
              <a:t>Chaplaincy and Spiritual Services </a:t>
            </a:r>
          </a:p>
          <a:p>
            <a:pPr lvl="2"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CA" sz="1400" dirty="0">
                <a:latin typeface="+mn-lt"/>
              </a:rPr>
              <a:t>Maintain multifaith spaces on campus and liaise with spirituality-oriented stakeholders</a:t>
            </a:r>
          </a:p>
          <a:p>
            <a:pPr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CA" sz="1400" b="1" dirty="0">
                <a:latin typeface="+mn-lt"/>
              </a:rPr>
              <a:t>Contact</a:t>
            </a:r>
            <a:r>
              <a:rPr lang="en-CA" sz="1400" dirty="0">
                <a:latin typeface="+mn-lt"/>
              </a:rPr>
              <a:t>: </a:t>
            </a:r>
            <a:r>
              <a:rPr lang="it-IT" sz="1400" dirty="0">
                <a:latin typeface="+mn-lt"/>
              </a:rPr>
              <a:t>AnnaLise Trudell (Manager), Email: </a:t>
            </a:r>
            <a:r>
              <a:rPr lang="it-IT" sz="1400" dirty="0">
                <a:latin typeface="+mn-lt"/>
                <a:hlinkClick r:id="rId4"/>
              </a:rPr>
              <a:t>atrudel3@uwo.ca</a:t>
            </a:r>
            <a:r>
              <a:rPr lang="it-IT" sz="1400" dirty="0">
                <a:latin typeface="+mn-lt"/>
              </a:rPr>
              <a:t>  </a:t>
            </a:r>
            <a:endParaRPr lang="en-CA" sz="1400" dirty="0">
              <a:latin typeface="+mn-lt"/>
            </a:endParaRPr>
          </a:p>
          <a:p>
            <a:pPr marL="228600" indent="0">
              <a:buClrTx/>
              <a:buSzPct val="100000"/>
              <a:buNone/>
            </a:pPr>
            <a:endParaRPr sz="1400" dirty="0">
              <a:latin typeface="+mn-lt"/>
            </a:endParaRPr>
          </a:p>
        </p:txBody>
      </p:sp>
      <p:sp>
        <p:nvSpPr>
          <p:cNvPr id="151" name="Google Shape;151;p13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304" name="Google Shape;304;p27"/>
          <p:cNvSpPr txBox="1">
            <a:spLocks noGrp="1"/>
          </p:cNvSpPr>
          <p:nvPr>
            <p:ph type="ctrTitle" idx="4294967295"/>
          </p:nvPr>
        </p:nvSpPr>
        <p:spPr>
          <a:xfrm>
            <a:off x="1504677" y="569850"/>
            <a:ext cx="72456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</a:pPr>
            <a:r>
              <a:rPr lang="en-US" sz="6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THANKS!</a:t>
            </a:r>
            <a:endParaRPr sz="66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1579" y="1916264"/>
            <a:ext cx="50706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Any Questions?</a:t>
            </a:r>
            <a:endParaRPr lang="en-CA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836751" y="3085106"/>
            <a:ext cx="246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4"/>
              </a:rPr>
              <a:t>www.health.uwo.ca</a:t>
            </a:r>
            <a:r>
              <a:rPr lang="en-US" sz="2000" dirty="0"/>
              <a:t> </a:t>
            </a:r>
            <a:endParaRPr lang="en-CA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set template">
  <a:themeElements>
    <a:clrScheme name="Custom 5">
      <a:dk1>
        <a:srgbClr val="000000"/>
      </a:dk1>
      <a:lt1>
        <a:srgbClr val="FFFFFF"/>
      </a:lt1>
      <a:dk2>
        <a:srgbClr val="4F2683"/>
      </a:dk2>
      <a:lt2>
        <a:srgbClr val="EAE5EB"/>
      </a:lt2>
      <a:accent1>
        <a:srgbClr val="4F2683"/>
      </a:accent1>
      <a:accent2>
        <a:srgbClr val="9B57D3"/>
      </a:accent2>
      <a:accent3>
        <a:srgbClr val="807F83"/>
      </a:accent3>
      <a:accent4>
        <a:srgbClr val="665EB8"/>
      </a:accent4>
      <a:accent5>
        <a:srgbClr val="807F83"/>
      </a:accent5>
      <a:accent6>
        <a:srgbClr val="807F83"/>
      </a:accent6>
      <a:hlink>
        <a:srgbClr val="00B0F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90a57d-6df2-4460-981c-17f0f70f81e6" xsi:nil="true"/>
    <lcf76f155ced4ddcb4097134ff3c332f xmlns="a17acca7-7318-4771-8995-5150499e55ff">
      <Terms xmlns="http://schemas.microsoft.com/office/infopath/2007/PartnerControls"/>
    </lcf76f155ced4ddcb4097134ff3c332f>
    <SharedWithUsers xmlns="2c90a57d-6df2-4460-981c-17f0f70f81e6">
      <UserInfo>
        <DisplayName>Rachel Stack</DisplayName>
        <AccountId>135</AccountId>
        <AccountType/>
      </UserInfo>
      <UserInfo>
        <DisplayName>Ken Meadows</DisplayName>
        <AccountId>136</AccountId>
        <AccountType/>
      </UserInfo>
      <UserInfo>
        <DisplayName>Aisha Haque</DisplayName>
        <AccountId>137</AccountId>
        <AccountType/>
      </UserInfo>
      <UserInfo>
        <DisplayName>AnnaLise Trudell</DisplayName>
        <AccountId>133</AccountId>
        <AccountType/>
      </UserInfo>
      <UserInfo>
        <DisplayName>Silvia Wood</DisplayName>
        <AccountId>60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DED0EFCCB55E4F86ACD1DB8B759412" ma:contentTypeVersion="17" ma:contentTypeDescription="Create a new document." ma:contentTypeScope="" ma:versionID="c5f6e01c62e30126de0fc47ae4849588">
  <xsd:schema xmlns:xsd="http://www.w3.org/2001/XMLSchema" xmlns:xs="http://www.w3.org/2001/XMLSchema" xmlns:p="http://schemas.microsoft.com/office/2006/metadata/properties" xmlns:ns2="a17acca7-7318-4771-8995-5150499e55ff" xmlns:ns3="2c90a57d-6df2-4460-981c-17f0f70f81e6" targetNamespace="http://schemas.microsoft.com/office/2006/metadata/properties" ma:root="true" ma:fieldsID="0988599bbbb19a391ee7c13de2239243" ns2:_="" ns3:_="">
    <xsd:import namespace="a17acca7-7318-4771-8995-5150499e55ff"/>
    <xsd:import namespace="2c90a57d-6df2-4460-981c-17f0f70f81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acca7-7318-4771-8995-5150499e55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406f274-7af8-4e05-8564-eff9e2e21b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0a57d-6df2-4460-981c-17f0f70f81e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7455d7c-644d-4b27-838a-5be5f1760598}" ma:internalName="TaxCatchAll" ma:showField="CatchAllData" ma:web="2c90a57d-6df2-4460-981c-17f0f70f81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40D746-C744-4B39-91D1-1CB9F0B0E0E8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a17acca7-7318-4771-8995-5150499e55ff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2c90a57d-6df2-4460-981c-17f0f70f81e6"/>
  </ds:schemaRefs>
</ds:datastoreItem>
</file>

<file path=customXml/itemProps2.xml><?xml version="1.0" encoding="utf-8"?>
<ds:datastoreItem xmlns:ds="http://schemas.openxmlformats.org/officeDocument/2006/customXml" ds:itemID="{401633F5-0217-4936-BDA0-1805917D2C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3B7782-F07A-4456-B89C-0BA6DB23DF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7acca7-7318-4771-8995-5150499e55ff"/>
    <ds:schemaRef ds:uri="2c90a57d-6df2-4460-981c-17f0f70f81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554</Words>
  <Application>Microsoft Office PowerPoint</Application>
  <PresentationFormat>On-screen Show (16:9)</PresentationFormat>
  <Paragraphs>67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Barlow</vt:lpstr>
      <vt:lpstr>Calibri Light</vt:lpstr>
      <vt:lpstr>Courier New</vt:lpstr>
      <vt:lpstr>Arial</vt:lpstr>
      <vt:lpstr>Calibri</vt:lpstr>
      <vt:lpstr>Basset template</vt:lpstr>
      <vt:lpstr>Office Theme</vt:lpstr>
      <vt:lpstr>Wellness and Well-being</vt:lpstr>
      <vt:lpstr>Supports &amp; Services</vt:lpstr>
      <vt:lpstr>Health and Wellness Services</vt:lpstr>
      <vt:lpstr>Mental Health Team</vt:lpstr>
      <vt:lpstr>Student Support &amp; Case Management</vt:lpstr>
      <vt:lpstr>Wellness &amp; Equity Education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SUPPORT &amp; CASE MANAGEMENT (SSCM)</dc:title>
  <dc:creator>Lesley D'Souza</dc:creator>
  <cp:lastModifiedBy>Ken Meadows</cp:lastModifiedBy>
  <cp:revision>74</cp:revision>
  <dcterms:modified xsi:type="dcterms:W3CDTF">2024-08-16T20:41:07Z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0x01010083DED0EFCCB55E4F86ACD1DB8B759412</vt:lpwstr>
  </property>
  <property fmtid="{D5CDD505-2E9C-101B-9397-08002B2CF9AE}" pid="3" name="MediaServiceImageTags">
    <vt:lpwstr/>
  </property>
</Properties>
</file>